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58" r:id="rId13"/>
    <p:sldId id="278" r:id="rId14"/>
    <p:sldId id="266" r:id="rId15"/>
    <p:sldId id="287" r:id="rId16"/>
    <p:sldId id="261" r:id="rId17"/>
    <p:sldId id="276" r:id="rId18"/>
    <p:sldId id="289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CC66"/>
    <a:srgbClr val="33CC33"/>
    <a:srgbClr val="00CC00"/>
    <a:srgbClr val="CCFF66"/>
    <a:srgbClr val="99CC00"/>
    <a:srgbClr val="FFFF66"/>
    <a:srgbClr val="99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8284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01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745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864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6127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9106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0027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3206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458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73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445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4C716-3F6A-48CD-AE41-350A2202596B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A2559-CCD9-407F-B35E-91835AC972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45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My%20Documents\My%20Pictures\ISLMonthLarge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83267" y="986895"/>
            <a:ext cx="9144000" cy="4770438"/>
          </a:xfrm>
          <a:ln>
            <a:solidFill>
              <a:schemeClr val="accent1"/>
            </a:solidFill>
          </a:ln>
          <a:effectLst>
            <a:softEdge rad="203200"/>
          </a:effectLst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0070C0"/>
                </a:solidFill>
              </a:rPr>
              <a:t>Slovenská pedagogická knižnica v Bratislave</a:t>
            </a:r>
            <a:r>
              <a:rPr lang="cs-CZ" sz="2800" dirty="0">
                <a:solidFill>
                  <a:srgbClr val="0070C0"/>
                </a:solidFill>
              </a:rPr>
              <a:t/>
            </a:r>
            <a:br>
              <a:rPr lang="cs-CZ" sz="2800" dirty="0">
                <a:solidFill>
                  <a:srgbClr val="0070C0"/>
                </a:solidFill>
              </a:rPr>
            </a:br>
            <a:r>
              <a:rPr lang="sk-SK" sz="2800" b="1" dirty="0">
                <a:solidFill>
                  <a:srgbClr val="0070C0"/>
                </a:solidFill>
              </a:rPr>
              <a:t>a </a:t>
            </a:r>
            <a:r>
              <a:rPr lang="cs-CZ" sz="2800" dirty="0">
                <a:solidFill>
                  <a:srgbClr val="0070C0"/>
                </a:solidFill>
              </a:rPr>
              <a:t/>
            </a:r>
            <a:br>
              <a:rPr lang="cs-CZ" sz="2800" dirty="0">
                <a:solidFill>
                  <a:srgbClr val="0070C0"/>
                </a:solidFill>
              </a:rPr>
            </a:br>
            <a:r>
              <a:rPr lang="sk-SK" sz="2800" b="1" dirty="0" err="1" smtClean="0">
                <a:solidFill>
                  <a:srgbClr val="0070C0"/>
                </a:solidFill>
              </a:rPr>
              <a:t>Knihovna</a:t>
            </a:r>
            <a:r>
              <a:rPr lang="sk-SK" sz="2800" b="1" dirty="0" smtClean="0">
                <a:solidFill>
                  <a:srgbClr val="0070C0"/>
                </a:solidFill>
              </a:rPr>
              <a:t> </a:t>
            </a:r>
            <a:r>
              <a:rPr lang="sk-SK" sz="2800" b="1" dirty="0" err="1">
                <a:solidFill>
                  <a:srgbClr val="0070C0"/>
                </a:solidFill>
              </a:rPr>
              <a:t>Jiřího</a:t>
            </a:r>
            <a:r>
              <a:rPr lang="sk-SK" sz="2800" b="1" dirty="0">
                <a:solidFill>
                  <a:srgbClr val="0070C0"/>
                </a:solidFill>
              </a:rPr>
              <a:t> </a:t>
            </a:r>
            <a:r>
              <a:rPr lang="sk-SK" sz="2800" b="1" dirty="0" err="1">
                <a:solidFill>
                  <a:srgbClr val="0070C0"/>
                </a:solidFill>
              </a:rPr>
              <a:t>Mahena</a:t>
            </a:r>
            <a:r>
              <a:rPr lang="sk-SK" sz="2800" b="1" dirty="0">
                <a:solidFill>
                  <a:srgbClr val="0070C0"/>
                </a:solidFill>
              </a:rPr>
              <a:t> v </a:t>
            </a:r>
            <a:r>
              <a:rPr lang="sk-SK" sz="2800" b="1" dirty="0" err="1" smtClean="0">
                <a:solidFill>
                  <a:srgbClr val="0070C0"/>
                </a:solidFill>
              </a:rPr>
              <a:t>Brně</a:t>
            </a:r>
            <a:r>
              <a:rPr lang="cs-CZ" sz="2800" dirty="0">
                <a:solidFill>
                  <a:srgbClr val="0070C0"/>
                </a:solidFill>
              </a:rPr>
              <a:t/>
            </a:r>
            <a:br>
              <a:rPr lang="cs-CZ" sz="2800" dirty="0">
                <a:solidFill>
                  <a:srgbClr val="0070C0"/>
                </a:solidFill>
              </a:rPr>
            </a:br>
            <a:r>
              <a:rPr lang="sk-SK" sz="2800" b="1" dirty="0" err="1" smtClean="0">
                <a:solidFill>
                  <a:srgbClr val="0070C0"/>
                </a:solidFill>
              </a:rPr>
              <a:t>vyhlašují</a:t>
            </a:r>
            <a:r>
              <a:rPr lang="sk-SK" sz="2800" b="1" dirty="0" smtClean="0">
                <a:solidFill>
                  <a:srgbClr val="0070C0"/>
                </a:solidFill>
              </a:rPr>
              <a:t> </a:t>
            </a:r>
            <a:r>
              <a:rPr lang="sk-SK" sz="2800" b="1" dirty="0">
                <a:solidFill>
                  <a:srgbClr val="0070C0"/>
                </a:solidFill>
              </a:rPr>
              <a:t>k </a:t>
            </a:r>
            <a:r>
              <a:rPr lang="sk-SK" sz="2800" b="1" dirty="0" err="1" smtClean="0">
                <a:solidFill>
                  <a:srgbClr val="0070C0"/>
                </a:solidFill>
              </a:rPr>
              <a:t>Medzinárodnímu</a:t>
            </a:r>
            <a:r>
              <a:rPr lang="sk-SK" sz="2800" b="1" dirty="0" smtClean="0">
                <a:solidFill>
                  <a:srgbClr val="0070C0"/>
                </a:solidFill>
              </a:rPr>
              <a:t> </a:t>
            </a:r>
            <a:r>
              <a:rPr lang="sk-SK" sz="2800" b="1" dirty="0" err="1" smtClean="0">
                <a:solidFill>
                  <a:srgbClr val="0070C0"/>
                </a:solidFill>
              </a:rPr>
              <a:t>měsíci</a:t>
            </a:r>
            <a:r>
              <a:rPr lang="sk-SK" sz="2800" b="1" dirty="0" smtClean="0">
                <a:solidFill>
                  <a:srgbClr val="0070C0"/>
                </a:solidFill>
              </a:rPr>
              <a:t> </a:t>
            </a:r>
            <a:r>
              <a:rPr lang="sk-SK" sz="2800" b="1" dirty="0" err="1" smtClean="0">
                <a:solidFill>
                  <a:srgbClr val="0070C0"/>
                </a:solidFill>
              </a:rPr>
              <a:t>školních</a:t>
            </a:r>
            <a:r>
              <a:rPr lang="sk-SK" sz="2800" b="1" dirty="0" smtClean="0">
                <a:solidFill>
                  <a:srgbClr val="0070C0"/>
                </a:solidFill>
              </a:rPr>
              <a:t> </a:t>
            </a:r>
            <a:r>
              <a:rPr lang="sk-SK" sz="2800" b="1" dirty="0" err="1" smtClean="0">
                <a:solidFill>
                  <a:srgbClr val="0070C0"/>
                </a:solidFill>
              </a:rPr>
              <a:t>knihoven</a:t>
            </a:r>
            <a:r>
              <a:rPr lang="sk-SK" sz="2800" b="1" dirty="0" smtClean="0">
                <a:solidFill>
                  <a:srgbClr val="0070C0"/>
                </a:solidFill>
              </a:rPr>
              <a:t> 2023</a:t>
            </a:r>
            <a:r>
              <a:rPr lang="cs-CZ" sz="2800" dirty="0">
                <a:solidFill>
                  <a:srgbClr val="0070C0"/>
                </a:solidFill>
              </a:rPr>
              <a:t/>
            </a:r>
            <a:br>
              <a:rPr lang="cs-CZ" sz="2800" dirty="0">
                <a:solidFill>
                  <a:srgbClr val="0070C0"/>
                </a:solidFill>
              </a:rPr>
            </a:br>
            <a:r>
              <a:rPr lang="sk-SK" sz="2800" b="1" dirty="0">
                <a:solidFill>
                  <a:srgbClr val="0070C0"/>
                </a:solidFill>
              </a:rPr>
              <a:t> </a:t>
            </a:r>
            <a:r>
              <a:rPr lang="sk-SK" sz="2800" b="1" dirty="0" smtClean="0">
                <a:solidFill>
                  <a:srgbClr val="0070C0"/>
                </a:solidFill>
              </a:rPr>
              <a:t>14. </a:t>
            </a:r>
            <a:r>
              <a:rPr lang="sk-SK" sz="2800" b="1" dirty="0">
                <a:solidFill>
                  <a:srgbClr val="0070C0"/>
                </a:solidFill>
              </a:rPr>
              <a:t>ročník česko-slovenského projektu </a:t>
            </a:r>
            <a:r>
              <a:rPr lang="cs-CZ" sz="2800" dirty="0">
                <a:solidFill>
                  <a:srgbClr val="0070C0"/>
                </a:solidFill>
              </a:rPr>
              <a:t/>
            </a:r>
            <a:br>
              <a:rPr lang="cs-CZ" sz="2800" dirty="0">
                <a:solidFill>
                  <a:srgbClr val="0070C0"/>
                </a:solidFill>
              </a:rPr>
            </a:br>
            <a:r>
              <a:rPr lang="sk-SK" sz="2800" b="1" dirty="0" smtClean="0">
                <a:solidFill>
                  <a:srgbClr val="0070C0"/>
                </a:solidFill>
              </a:rPr>
              <a:t>pro základní </a:t>
            </a:r>
            <a:r>
              <a:rPr lang="sk-SK" sz="2800" b="1" dirty="0">
                <a:solidFill>
                  <a:srgbClr val="0070C0"/>
                </a:solidFill>
              </a:rPr>
              <a:t>školy a </a:t>
            </a:r>
            <a:r>
              <a:rPr lang="sk-SK" sz="2800" b="1" dirty="0" err="1" smtClean="0">
                <a:solidFill>
                  <a:srgbClr val="0070C0"/>
                </a:solidFill>
              </a:rPr>
              <a:t>osmiletá</a:t>
            </a:r>
            <a:r>
              <a:rPr lang="sk-SK" sz="2800" b="1" dirty="0" smtClean="0">
                <a:solidFill>
                  <a:srgbClr val="0070C0"/>
                </a:solidFill>
              </a:rPr>
              <a:t> gymnázia</a:t>
            </a:r>
            <a:r>
              <a:rPr lang="cs-CZ" sz="2800" dirty="0">
                <a:solidFill>
                  <a:srgbClr val="0070C0"/>
                </a:solidFill>
              </a:rPr>
              <a:t/>
            </a:r>
            <a:br>
              <a:rPr lang="cs-CZ" sz="2800" dirty="0">
                <a:solidFill>
                  <a:srgbClr val="0070C0"/>
                </a:solidFill>
              </a:rPr>
            </a:br>
            <a:r>
              <a:rPr lang="sk-SK" sz="2800" dirty="0"/>
              <a:t> </a:t>
            </a:r>
            <a:r>
              <a:rPr lang="cs-CZ" sz="2800" dirty="0"/>
              <a:t/>
            </a:r>
            <a:br>
              <a:rPr lang="cs-CZ" sz="2800" dirty="0"/>
            </a:br>
            <a:r>
              <a:rPr lang="sk-SK" sz="2800" b="1" i="1" dirty="0">
                <a:solidFill>
                  <a:srgbClr val="C00000"/>
                </a:solidFill>
              </a:rPr>
              <a:t>Záložka do knihy </a:t>
            </a:r>
            <a:r>
              <a:rPr lang="sk-SK" sz="2800" b="1" i="1" dirty="0" smtClean="0">
                <a:solidFill>
                  <a:srgbClr val="C00000"/>
                </a:solidFill>
              </a:rPr>
              <a:t>spojuje </a:t>
            </a:r>
            <a:r>
              <a:rPr lang="sk-SK" sz="2800" b="1" i="1" dirty="0">
                <a:solidFill>
                  <a:srgbClr val="C00000"/>
                </a:solidFill>
              </a:rPr>
              <a:t>školy: </a:t>
            </a:r>
            <a:r>
              <a:rPr lang="cs-CZ" sz="2800" b="1" i="1" dirty="0">
                <a:solidFill>
                  <a:srgbClr val="C00000"/>
                </a:solidFill>
              </a:rPr>
              <a:t/>
            </a:r>
            <a:br>
              <a:rPr lang="cs-CZ" sz="2800" b="1" i="1" dirty="0">
                <a:solidFill>
                  <a:srgbClr val="C00000"/>
                </a:solidFill>
              </a:rPr>
            </a:br>
            <a:r>
              <a:rPr lang="cs-CZ" sz="2800" b="1" i="1" dirty="0" smtClean="0">
                <a:solidFill>
                  <a:srgbClr val="C00000"/>
                </a:solidFill>
              </a:rPr>
              <a:t>Inspirující svět pohádek, básní a příběhů.</a:t>
            </a:r>
            <a:r>
              <a:rPr lang="cs-CZ" sz="2800" b="1" i="1" dirty="0">
                <a:solidFill>
                  <a:srgbClr val="C00000"/>
                </a:solidFill>
              </a:rPr>
              <a:t/>
            </a:r>
            <a:br>
              <a:rPr lang="cs-CZ" sz="2800" b="1" i="1" dirty="0">
                <a:solidFill>
                  <a:srgbClr val="C00000"/>
                </a:solidFill>
              </a:rPr>
            </a:br>
            <a:endParaRPr lang="cs-CZ" sz="2800" b="1" i="1" dirty="0">
              <a:solidFill>
                <a:srgbClr val="C0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5012266"/>
            <a:ext cx="9144000" cy="245533"/>
          </a:xfrm>
        </p:spPr>
        <p:txBody>
          <a:bodyPr>
            <a:normAutofit fontScale="55000" lnSpcReduction="20000"/>
          </a:bodyPr>
          <a:lstStyle/>
          <a:p>
            <a:r>
              <a:rPr lang="cs-CZ" dirty="0" smtClean="0"/>
              <a:t>I</a:t>
            </a:r>
            <a:endParaRPr lang="cs-CZ" dirty="0"/>
          </a:p>
        </p:txBody>
      </p:sp>
      <p:pic>
        <p:nvPicPr>
          <p:cNvPr id="4" name="Obrázok 2" descr="../../My%20Documents/My%20Pictures/ISLMonthLarge.jpg"/>
          <p:cNvPicPr/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591492" y="663064"/>
            <a:ext cx="100901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892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44">
        <p:fade/>
      </p:transition>
    </mc:Choice>
    <mc:Fallback xmlns="">
      <p:transition spd="med" advTm="59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50607" y="401001"/>
            <a:ext cx="10901516" cy="2614050"/>
          </a:xfrm>
          <a:ln w="12700">
            <a:solidFill>
              <a:srgbClr val="FFFF66"/>
            </a:solidFill>
          </a:ln>
        </p:spPr>
        <p:txBody>
          <a:bodyPr>
            <a:normAutofit/>
          </a:bodyPr>
          <a:lstStyle/>
          <a:p>
            <a:pPr algn="r"/>
            <a:r>
              <a:rPr lang="sk-SK" sz="1800" b="1" dirty="0" smtClean="0">
                <a:solidFill>
                  <a:srgbClr val="0070C0"/>
                </a:solidFill>
              </a:rPr>
              <a:t>Základní škola a </a:t>
            </a:r>
            <a:r>
              <a:rPr lang="sk-SK" sz="1800" b="1" dirty="0" err="1" smtClean="0">
                <a:solidFill>
                  <a:srgbClr val="0070C0"/>
                </a:solidFill>
              </a:rPr>
              <a:t>Mateřská</a:t>
            </a:r>
            <a:r>
              <a:rPr lang="sk-SK" sz="1800" b="1" dirty="0" smtClean="0">
                <a:solidFill>
                  <a:srgbClr val="0070C0"/>
                </a:solidFill>
              </a:rPr>
              <a:t> škola, U </a:t>
            </a:r>
            <a:r>
              <a:rPr lang="sk-SK" sz="1800" b="1" dirty="0" err="1" smtClean="0">
                <a:solidFill>
                  <a:srgbClr val="0070C0"/>
                </a:solidFill>
              </a:rPr>
              <a:t>Studny</a:t>
            </a:r>
            <a:r>
              <a:rPr lang="sk-SK" sz="1800" b="1" dirty="0" smtClean="0">
                <a:solidFill>
                  <a:srgbClr val="0070C0"/>
                </a:solidFill>
              </a:rPr>
              <a:t>, </a:t>
            </a:r>
            <a:r>
              <a:rPr lang="sk-SK" sz="1800" b="1" dirty="0" err="1" smtClean="0">
                <a:solidFill>
                  <a:srgbClr val="0070C0"/>
                </a:solidFill>
              </a:rPr>
              <a:t>Karviná</a:t>
            </a:r>
            <a:r>
              <a:rPr lang="sk-SK" sz="1800" b="1" dirty="0" smtClean="0">
                <a:solidFill>
                  <a:srgbClr val="0070C0"/>
                </a:solidFill>
              </a:rPr>
              <a:t>, </a:t>
            </a:r>
            <a:r>
              <a:rPr lang="sk-SK" sz="1800" b="1" dirty="0" err="1" smtClean="0">
                <a:solidFill>
                  <a:srgbClr val="0070C0"/>
                </a:solidFill>
              </a:rPr>
              <a:t>příspěvková</a:t>
            </a:r>
            <a:r>
              <a:rPr lang="sk-SK" sz="1800" b="1" dirty="0" smtClean="0">
                <a:solidFill>
                  <a:srgbClr val="0070C0"/>
                </a:solidFill>
              </a:rPr>
              <a:t> </a:t>
            </a:r>
            <a:r>
              <a:rPr lang="sk-SK" sz="1800" b="1" dirty="0" err="1" smtClean="0">
                <a:solidFill>
                  <a:srgbClr val="0070C0"/>
                </a:solidFill>
              </a:rPr>
              <a:t>organizace</a:t>
            </a:r>
            <a:r>
              <a:rPr lang="sk-SK" sz="1800" b="1" dirty="0" smtClean="0">
                <a:solidFill>
                  <a:srgbClr val="0070C0"/>
                </a:solidFill>
              </a:rPr>
              <a:t/>
            </a:r>
            <a:br>
              <a:rPr lang="sk-SK" sz="1800" b="1" dirty="0" smtClean="0">
                <a:solidFill>
                  <a:srgbClr val="0070C0"/>
                </a:solidFill>
              </a:rPr>
            </a:br>
            <a:r>
              <a:rPr lang="sk-SK" sz="1800" b="1" dirty="0" smtClean="0">
                <a:solidFill>
                  <a:srgbClr val="0070C0"/>
                </a:solidFill>
              </a:rPr>
              <a:t>Centrum 2290/14</a:t>
            </a:r>
            <a:br>
              <a:rPr lang="sk-SK" sz="1800" b="1" dirty="0" smtClean="0">
                <a:solidFill>
                  <a:srgbClr val="0070C0"/>
                </a:solidFill>
              </a:rPr>
            </a:br>
            <a:r>
              <a:rPr lang="sk-SK" sz="1800" b="1" dirty="0" smtClean="0">
                <a:solidFill>
                  <a:srgbClr val="0070C0"/>
                </a:solidFill>
              </a:rPr>
              <a:t>734 01 </a:t>
            </a:r>
            <a:r>
              <a:rPr lang="sk-SK" sz="1800" b="1" dirty="0" err="1" smtClean="0">
                <a:solidFill>
                  <a:srgbClr val="0070C0"/>
                </a:solidFill>
              </a:rPr>
              <a:t>Karviná</a:t>
            </a:r>
            <a:r>
              <a:rPr lang="sk-SK" sz="1800" b="1" dirty="0" smtClean="0">
                <a:solidFill>
                  <a:srgbClr val="0070C0"/>
                </a:solidFill>
              </a:rPr>
              <a:t> – </a:t>
            </a:r>
            <a:r>
              <a:rPr lang="sk-SK" sz="1800" b="1" dirty="0" err="1" smtClean="0">
                <a:solidFill>
                  <a:srgbClr val="0070C0"/>
                </a:solidFill>
              </a:rPr>
              <a:t>Mizerov</a:t>
            </a:r>
            <a:r>
              <a:rPr lang="sk-SK" sz="1800" b="1" dirty="0" smtClean="0">
                <a:solidFill>
                  <a:srgbClr val="0070C0"/>
                </a:solidFill>
              </a:rPr>
              <a:t/>
            </a:r>
            <a:br>
              <a:rPr lang="sk-SK" sz="1800" b="1" dirty="0" smtClean="0">
                <a:solidFill>
                  <a:srgbClr val="0070C0"/>
                </a:solidFill>
              </a:rPr>
            </a:br>
            <a:r>
              <a:rPr lang="sk-SK" sz="1800" b="1" dirty="0" smtClean="0">
                <a:solidFill>
                  <a:srgbClr val="0070C0"/>
                </a:solidFill>
              </a:rPr>
              <a:t>Česká republika</a:t>
            </a:r>
            <a:br>
              <a:rPr lang="sk-SK" sz="1800" b="1" dirty="0" smtClean="0">
                <a:solidFill>
                  <a:srgbClr val="0070C0"/>
                </a:solidFill>
              </a:rPr>
            </a:br>
            <a:r>
              <a:rPr lang="sk-SK" sz="1800" b="1" dirty="0">
                <a:solidFill>
                  <a:srgbClr val="0070C0"/>
                </a:solidFill>
              </a:rPr>
              <a:t/>
            </a:r>
            <a:br>
              <a:rPr lang="sk-SK" sz="1800" b="1" dirty="0">
                <a:solidFill>
                  <a:srgbClr val="0070C0"/>
                </a:solidFill>
              </a:rPr>
            </a:br>
            <a:r>
              <a:rPr lang="sk-SK" sz="1800" b="1" dirty="0" smtClean="0">
                <a:solidFill>
                  <a:srgbClr val="0070C0"/>
                </a:solidFill>
              </a:rPr>
              <a:t/>
            </a:r>
            <a:br>
              <a:rPr lang="sk-SK" sz="1800" b="1" dirty="0" smtClean="0">
                <a:solidFill>
                  <a:srgbClr val="0070C0"/>
                </a:solidFill>
              </a:rPr>
            </a:br>
            <a:r>
              <a:rPr lang="sk-SK" sz="1800" b="1" dirty="0" smtClean="0">
                <a:solidFill>
                  <a:srgbClr val="0070C0"/>
                </a:solidFill>
              </a:rPr>
              <a:t>Základná škola Jaroslava </a:t>
            </a:r>
            <a:r>
              <a:rPr lang="sk-SK" sz="1800" b="1" dirty="0" err="1" smtClean="0">
                <a:solidFill>
                  <a:srgbClr val="0070C0"/>
                </a:solidFill>
              </a:rPr>
              <a:t>Simana</a:t>
            </a:r>
            <a:r>
              <a:rPr lang="sk-SK" sz="1800" b="1" dirty="0" smtClean="0">
                <a:solidFill>
                  <a:srgbClr val="0070C0"/>
                </a:solidFill>
              </a:rPr>
              <a:t/>
            </a:r>
            <a:br>
              <a:rPr lang="sk-SK" sz="1800" b="1" dirty="0" smtClean="0">
                <a:solidFill>
                  <a:srgbClr val="0070C0"/>
                </a:solidFill>
              </a:rPr>
            </a:br>
            <a:r>
              <a:rPr lang="sk-SK" sz="1800" b="1" dirty="0" err="1" smtClean="0">
                <a:solidFill>
                  <a:srgbClr val="0070C0"/>
                </a:solidFill>
              </a:rPr>
              <a:t>Okróbrová</a:t>
            </a:r>
            <a:r>
              <a:rPr lang="sk-SK" sz="1800" b="1" dirty="0" smtClean="0">
                <a:solidFill>
                  <a:srgbClr val="0070C0"/>
                </a:solidFill>
              </a:rPr>
              <a:t> 16</a:t>
            </a:r>
            <a:br>
              <a:rPr lang="sk-SK" sz="1800" b="1" dirty="0" smtClean="0">
                <a:solidFill>
                  <a:srgbClr val="0070C0"/>
                </a:solidFill>
              </a:rPr>
            </a:br>
            <a:r>
              <a:rPr lang="sk-SK" sz="1800" b="1" dirty="0" smtClean="0">
                <a:solidFill>
                  <a:srgbClr val="0070C0"/>
                </a:solidFill>
              </a:rPr>
              <a:t>973 46 Valaská</a:t>
            </a:r>
            <a:r>
              <a:rPr lang="sk-SK" sz="1800" b="1" dirty="0">
                <a:solidFill>
                  <a:srgbClr val="0070C0"/>
                </a:solidFill>
              </a:rPr>
              <a:t/>
            </a:r>
            <a:br>
              <a:rPr lang="sk-SK" sz="1800" b="1" dirty="0">
                <a:solidFill>
                  <a:srgbClr val="0070C0"/>
                </a:solidFill>
              </a:rPr>
            </a:br>
            <a:r>
              <a:rPr lang="sk-SK" sz="1800" b="1" dirty="0" smtClean="0">
                <a:solidFill>
                  <a:srgbClr val="0070C0"/>
                </a:solidFill>
              </a:rPr>
              <a:t>Slovenská republika</a:t>
            </a:r>
            <a:endParaRPr lang="cs-CZ" sz="1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550607" y="3726684"/>
            <a:ext cx="1112464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Celkem se zapojilo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 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tříd 1.stupně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společně 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svými třídními p.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učitelkami a vyučujícími českého jazyka.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b="1" dirty="0" smtClean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Jako i v loňském roce každá 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třída ke svým vyrobeným záložkám přidala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text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aby žáci ze Slovenska 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věděli, na jaké téma </a:t>
            </a:r>
            <a:endParaRPr lang="cs-CZ" b="1" dirty="0" smtClean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záložky 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vznikaly.</a:t>
            </a:r>
          </a:p>
          <a:p>
            <a:endParaRPr lang="cs-CZ" b="1" dirty="0" smtClean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Moc 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těšíme, až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 nám ze Slovenska přijdou záložky 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s 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texty. Slovenský jazyk se nám moc líbí a není nám zas tak moc </a:t>
            </a: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vzdálený.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cs-CZ" dirty="0"/>
          </a:p>
        </p:txBody>
      </p:sp>
      <p:pic>
        <p:nvPicPr>
          <p:cNvPr id="4" name="Obrázek 3" descr="Úvodná stránk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07" y="401001"/>
            <a:ext cx="1859280" cy="163703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33CC33">
                <a:alpha val="40000"/>
              </a:srgbClr>
            </a:outerShdw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080" y="1064918"/>
            <a:ext cx="5462588" cy="1456991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rgbClr val="33CC33"/>
            </a:outerShdw>
          </a:effectLst>
        </p:spPr>
      </p:pic>
      <p:sp>
        <p:nvSpPr>
          <p:cNvPr id="6" name="Obdélník 5"/>
          <p:cNvSpPr/>
          <p:nvPr/>
        </p:nvSpPr>
        <p:spPr>
          <a:xfrm>
            <a:off x="1805253" y="2049741"/>
            <a:ext cx="516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Z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301801" y="2803354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Á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4916323" y="3015051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6322942" y="4371465"/>
            <a:ext cx="6527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O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8423364" y="5581739"/>
            <a:ext cx="516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Ž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9600924" y="4371465"/>
            <a:ext cx="56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K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10847470" y="5647013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04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02">
        <p:fade/>
      </p:transition>
    </mc:Choice>
    <mc:Fallback xmlns="">
      <p:transition spd="med" advTm="440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72344" y="3002262"/>
            <a:ext cx="106581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1.A Kari </a:t>
            </a:r>
            <a:r>
              <a:rPr lang="cs-CZ" b="1" dirty="0" err="1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Staiová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– Jonáš a </a:t>
            </a:r>
            <a:r>
              <a:rPr lang="cs-CZ" b="1" dirty="0" err="1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Nenáš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	Mgr. Jana Čechovská</a:t>
            </a: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1.B O </a:t>
            </a:r>
            <a:r>
              <a:rPr lang="cs-CZ" b="1" dirty="0" err="1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koblížkovi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			Mgr. Marcela Kašparová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2.A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Zuzana Pospíšilová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–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Školní strašidlo			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Mgr. Petra </a:t>
            </a:r>
            <a:r>
              <a:rPr lang="cs-CZ" b="1" dirty="0" err="1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Ponczová</a:t>
            </a:r>
            <a:endParaRPr lang="cs-CZ" b="1" dirty="0" smtClean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2.B Miloš Holas - Abeceda 						Mgr. Lenka Nytrová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3.A Adolf Dudek – Povídej pohádku			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Mgr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Monika Černá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3.B Bohumil Říha – Honzíkova cesta	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Mgr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Daniela </a:t>
            </a:r>
            <a:r>
              <a:rPr lang="cs-CZ" b="1" dirty="0" err="1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Korpasová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4.B Adrián Macho – Gerda, příběh velryby 				Mgr. Nataša </a:t>
            </a:r>
            <a:r>
              <a:rPr lang="cs-CZ" b="1" dirty="0" err="1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Dziadziová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5.A Zdeněk Svěrák – Jaké je to asi v Čudu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Mgr</a:t>
            </a:r>
            <a:r>
              <a:rPr lang="cs-CZ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Gabriela Buriánová</a:t>
            </a:r>
            <a:endParaRPr lang="cs-CZ" b="1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cs-CZ" b="1" dirty="0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5.B Zuzana Pospíšilová – Detektivové a narozeninový případ 			Mgr. Pavla </a:t>
            </a:r>
            <a:r>
              <a:rPr lang="cs-CZ" b="1" dirty="0" err="1" smtClean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Korynta</a:t>
            </a:r>
            <a:endParaRPr lang="cs-CZ" b="1" dirty="0" smtClean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44" y="473076"/>
            <a:ext cx="5462588" cy="1456991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rgbClr val="33CC33"/>
            </a:outerShdw>
          </a:effectLst>
        </p:spPr>
      </p:pic>
      <p:sp>
        <p:nvSpPr>
          <p:cNvPr id="6" name="AutoShape 4" descr="Záložka do knihy - srdíčka | Čajové svíčky a vonné vosky z přírodních vosků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077" y="5641175"/>
            <a:ext cx="1583733" cy="105390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703" y="436450"/>
            <a:ext cx="2950257" cy="2209845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 rot="1509001">
            <a:off x="8421230" y="481976"/>
            <a:ext cx="10053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Obdélník 10"/>
          <p:cNvSpPr/>
          <p:nvPr/>
        </p:nvSpPr>
        <p:spPr>
          <a:xfrm rot="19621777">
            <a:off x="11094076" y="1830397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7995141" y="1813157"/>
            <a:ext cx="799061" cy="9511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</a:t>
            </a:r>
            <a:endParaRPr lang="cs-CZ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 rot="19920420">
            <a:off x="6735414" y="1307623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10515044" y="3289553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701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9"/>
    </mc:Choice>
    <mc:Fallback xmlns="">
      <p:transition spd="slow" advTm="497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27017" y="122201"/>
            <a:ext cx="1089442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				1.A Kari </a:t>
            </a:r>
            <a:r>
              <a:rPr lang="cs-CZ" sz="2900" b="1" i="1" dirty="0" err="1" smtClean="0">
                <a:solidFill>
                  <a:srgbClr val="C00000"/>
                </a:solidFill>
                <a:latin typeface="+mj-lt"/>
              </a:rPr>
              <a:t>Staiová</a:t>
            </a:r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 – Jonáš a </a:t>
            </a:r>
            <a:r>
              <a:rPr lang="cs-CZ" sz="2900" b="1" i="1" dirty="0" err="1" smtClean="0">
                <a:solidFill>
                  <a:srgbClr val="C00000"/>
                </a:solidFill>
                <a:latin typeface="+mj-lt"/>
              </a:rPr>
              <a:t>Nenáš</a:t>
            </a:r>
            <a:endParaRPr lang="cs-CZ" sz="2900" b="1" i="1" dirty="0" smtClean="0">
              <a:solidFill>
                <a:srgbClr val="C00000"/>
              </a:solidFill>
              <a:latin typeface="+mj-lt"/>
            </a:endParaRPr>
          </a:p>
          <a:p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								Mgr. Jana Čechovská</a:t>
            </a:r>
            <a:endParaRPr lang="cs-CZ" sz="2900" b="1" i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AutoShape 4" descr="GoGEN Maxipes Fík: Česká značka elektroniky pro děti"/>
          <p:cNvSpPr>
            <a:spLocks noChangeAspect="1" noChangeArrowheads="1"/>
          </p:cNvSpPr>
          <p:nvPr/>
        </p:nvSpPr>
        <p:spPr bwMode="auto">
          <a:xfrm>
            <a:off x="1249680" y="207509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15" y="696685"/>
            <a:ext cx="4776307" cy="596166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05561" y="729307"/>
            <a:ext cx="4952453" cy="618152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4942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9"/>
    </mc:Choice>
    <mc:Fallback xmlns="">
      <p:transition spd="slow" advTm="392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97" y="236685"/>
            <a:ext cx="5791702" cy="434682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88" y="2728378"/>
            <a:ext cx="3234891" cy="403771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78" y="236685"/>
            <a:ext cx="3992537" cy="498338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108" y="4736996"/>
            <a:ext cx="2775310" cy="185020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3476" y="4690548"/>
            <a:ext cx="2844981" cy="189665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26720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5"/>
    </mc:Choice>
    <mc:Fallback xmlns="">
      <p:transition spd="slow" advTm="422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71947" y="589935"/>
            <a:ext cx="1111916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1.B O </a:t>
            </a:r>
            <a:r>
              <a:rPr lang="cs-CZ" sz="2900" b="1" i="1" dirty="0" err="1" smtClean="0">
                <a:solidFill>
                  <a:srgbClr val="C00000"/>
                </a:solidFill>
                <a:latin typeface="+mj-lt"/>
              </a:rPr>
              <a:t>koblížkovi</a:t>
            </a:r>
            <a:endParaRPr lang="cs-CZ" sz="2900" b="1" i="1" dirty="0" smtClean="0">
              <a:solidFill>
                <a:srgbClr val="C00000"/>
              </a:solidFill>
              <a:latin typeface="+mj-lt"/>
            </a:endParaRPr>
          </a:p>
          <a:p>
            <a:pPr algn="r"/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			Mgr. Marcela Kašparová</a:t>
            </a:r>
            <a:endParaRPr lang="cs-CZ" sz="2900" b="1" i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3839" y="1463040"/>
            <a:ext cx="6955245" cy="5216434"/>
          </a:xfrm>
          <a:prstGeom prst="rect">
            <a:avLst/>
          </a:prstGeom>
          <a:ln w="38100">
            <a:solidFill>
              <a:srgbClr val="33CC33"/>
            </a:solidFill>
          </a:ln>
        </p:spPr>
      </p:pic>
      <p:pic>
        <p:nvPicPr>
          <p:cNvPr id="2050" name="Picture 2" descr="Prázdniny v Akordu – O Koblížkovi – Divadlo Milana Šťastného (Děti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608" y="3919492"/>
            <a:ext cx="4000500" cy="2667000"/>
          </a:xfrm>
          <a:prstGeom prst="rect">
            <a:avLst/>
          </a:prstGeom>
          <a:noFill/>
          <a:ln w="38100">
            <a:solidFill>
              <a:srgbClr val="33CC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4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3"/>
    </mc:Choice>
    <mc:Fallback xmlns="">
      <p:transition spd="slow" advTm="878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29942" y="287382"/>
            <a:ext cx="6200504" cy="4650378"/>
          </a:xfrm>
          <a:prstGeom prst="rect">
            <a:avLst/>
          </a:prstGeom>
          <a:ln w="38100">
            <a:solidFill>
              <a:srgbClr val="00CC00"/>
            </a:solidFill>
          </a:ln>
        </p:spPr>
      </p:pic>
      <p:pic>
        <p:nvPicPr>
          <p:cNvPr id="3074" name="Picture 2" descr="O Koblížkovi - pohádka pro loutkové divad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421" y="3945617"/>
            <a:ext cx="4524375" cy="2667000"/>
          </a:xfrm>
          <a:prstGeom prst="rect">
            <a:avLst/>
          </a:prstGeom>
          <a:noFill/>
          <a:ln w="38100">
            <a:solidFill>
              <a:srgbClr val="00CC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41853" y="1320059"/>
            <a:ext cx="5529942" cy="3104529"/>
          </a:xfrm>
          <a:prstGeom prst="rect">
            <a:avLst/>
          </a:prstGeom>
          <a:ln w="38100">
            <a:solidFill>
              <a:srgbClr val="33CC33"/>
            </a:solidFill>
          </a:ln>
        </p:spPr>
      </p:pic>
    </p:spTree>
    <p:extLst>
      <p:ext uri="{BB962C8B-B14F-4D97-AF65-F5344CB8AC3E}">
        <p14:creationId xmlns:p14="http://schemas.microsoft.com/office/powerpoint/2010/main" val="232704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18"/>
    </mc:Choice>
    <mc:Fallback xmlns="">
      <p:transition spd="slow" advTm="611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30388" y="276441"/>
            <a:ext cx="1098684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900" b="1" i="1" dirty="0" smtClean="0">
                <a:solidFill>
                  <a:schemeClr val="bg1"/>
                </a:solidFill>
                <a:latin typeface="+mj-lt"/>
              </a:rPr>
              <a:t>2.A Zuzana Pospíšilová – Školní strašidlo</a:t>
            </a:r>
            <a:endParaRPr lang="cs-CZ" sz="2900" b="1" i="1" dirty="0">
              <a:solidFill>
                <a:schemeClr val="bg1"/>
              </a:solidFill>
              <a:latin typeface="+mj-lt"/>
            </a:endParaRPr>
          </a:p>
          <a:p>
            <a:r>
              <a:rPr lang="cs-CZ" sz="2900" b="1" i="1" dirty="0" smtClean="0">
                <a:solidFill>
                  <a:schemeClr val="bg1"/>
                </a:solidFill>
                <a:latin typeface="+mj-lt"/>
              </a:rPr>
              <a:t>							Mgr. Petra </a:t>
            </a:r>
            <a:r>
              <a:rPr lang="cs-CZ" sz="2900" b="1" i="1" dirty="0" err="1" smtClean="0">
                <a:solidFill>
                  <a:schemeClr val="bg1"/>
                </a:solidFill>
                <a:latin typeface="+mj-lt"/>
              </a:rPr>
              <a:t>Ponczová</a:t>
            </a:r>
            <a:endParaRPr lang="cs-CZ" sz="2900" b="1" i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1454332"/>
            <a:ext cx="6664959" cy="499872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14484" y="2050599"/>
            <a:ext cx="5031375" cy="3773531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033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8"/>
    </mc:Choice>
    <mc:Fallback xmlns="">
      <p:transition spd="slow" advTm="632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64" y="250202"/>
            <a:ext cx="8445138" cy="6333853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3" name="Obdélník 2"/>
          <p:cNvSpPr/>
          <p:nvPr/>
        </p:nvSpPr>
        <p:spPr>
          <a:xfrm rot="20140035">
            <a:off x="204187" y="511517"/>
            <a:ext cx="30187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 </a:t>
            </a:r>
            <a:r>
              <a:rPr lang="cs-CZ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</a:t>
            </a:r>
            <a:r>
              <a:rPr lang="cs-CZ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cs-CZ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</a:t>
            </a:r>
            <a:endParaRPr lang="cs-CZ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9602300" y="336191"/>
            <a:ext cx="239439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0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 </a:t>
            </a:r>
            <a:endParaRPr lang="cs-CZ" sz="10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cs-CZ" sz="10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cs-CZ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 </a:t>
            </a:r>
          </a:p>
          <a:p>
            <a:pPr algn="ctr"/>
            <a:r>
              <a:rPr lang="cs-CZ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BU</a:t>
            </a:r>
            <a:endParaRPr lang="cs-CZ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668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6"/>
    </mc:Choice>
    <mc:Fallback xmlns="">
      <p:transition spd="slow" advTm="575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14" y="1521536"/>
            <a:ext cx="2282734" cy="405819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9" y="1762600"/>
            <a:ext cx="6357450" cy="357606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2" name="Obdélník 1"/>
          <p:cNvSpPr/>
          <p:nvPr/>
        </p:nvSpPr>
        <p:spPr>
          <a:xfrm>
            <a:off x="491612" y="302793"/>
            <a:ext cx="1125006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				2.B Miloš Holas – Abeceda</a:t>
            </a:r>
            <a:r>
              <a:rPr lang="cs-CZ" sz="2900" b="1" i="1" dirty="0">
                <a:solidFill>
                  <a:srgbClr val="C00000"/>
                </a:solidFill>
                <a:latin typeface="+mj-lt"/>
              </a:rPr>
              <a:t/>
            </a:r>
            <a:br>
              <a:rPr lang="cs-CZ" sz="2900" b="1" i="1" dirty="0">
                <a:solidFill>
                  <a:srgbClr val="C00000"/>
                </a:solidFill>
                <a:latin typeface="+mj-lt"/>
              </a:rPr>
            </a:br>
            <a:r>
              <a:rPr lang="cs-CZ" sz="2900" b="1" i="1" dirty="0">
                <a:solidFill>
                  <a:srgbClr val="C00000"/>
                </a:solidFill>
                <a:latin typeface="+mj-lt"/>
              </a:rPr>
              <a:t>							</a:t>
            </a:r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	</a:t>
            </a:r>
            <a:r>
              <a:rPr lang="cs-CZ" sz="2900" b="1" i="1" dirty="0" err="1" smtClean="0">
                <a:solidFill>
                  <a:srgbClr val="C00000"/>
                </a:solidFill>
                <a:latin typeface="+mj-lt"/>
              </a:rPr>
              <a:t>tř.uč</a:t>
            </a:r>
            <a:r>
              <a:rPr lang="cs-CZ" sz="2900" b="1" i="1" dirty="0">
                <a:solidFill>
                  <a:srgbClr val="C00000"/>
                </a:solidFill>
                <a:latin typeface="+mj-lt"/>
              </a:rPr>
              <a:t>. Mgr. </a:t>
            </a:r>
            <a:r>
              <a:rPr lang="cs-CZ" sz="2900" b="1" i="1" dirty="0" smtClean="0">
                <a:solidFill>
                  <a:srgbClr val="C00000"/>
                </a:solidFill>
                <a:latin typeface="+mj-lt"/>
              </a:rPr>
              <a:t>Lenka Nytrová</a:t>
            </a:r>
            <a:endParaRPr lang="cs-CZ" sz="2900" dirty="0">
              <a:latin typeface="+mj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5834550" y="2967335"/>
            <a:ext cx="5229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</a:rPr>
              <a:t>–</a:t>
            </a:r>
            <a:endParaRPr lang="cs-CZ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Obdélník 4"/>
          <p:cNvSpPr/>
          <p:nvPr/>
        </p:nvSpPr>
        <p:spPr>
          <a:xfrm rot="1436789">
            <a:off x="3163991" y="432676"/>
            <a:ext cx="1012692" cy="1591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A</a:t>
            </a:r>
            <a:endParaRPr lang="cs-CZ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Obdélník 6"/>
          <p:cNvSpPr/>
          <p:nvPr/>
        </p:nvSpPr>
        <p:spPr>
          <a:xfrm rot="1436789">
            <a:off x="10543711" y="5017968"/>
            <a:ext cx="1012692" cy="1591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Ď</a:t>
            </a:r>
            <a:endParaRPr lang="cs-CZ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Obdélník 7"/>
          <p:cNvSpPr/>
          <p:nvPr/>
        </p:nvSpPr>
        <p:spPr>
          <a:xfrm rot="21057529">
            <a:off x="558041" y="4844757"/>
            <a:ext cx="1012692" cy="1591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</a:t>
            </a:r>
            <a:endParaRPr lang="cs-CZ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Obdélník 8"/>
          <p:cNvSpPr/>
          <p:nvPr/>
        </p:nvSpPr>
        <p:spPr>
          <a:xfrm rot="19590381">
            <a:off x="5536454" y="5111462"/>
            <a:ext cx="1012692" cy="1591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Č</a:t>
            </a:r>
            <a:endParaRPr lang="cs-CZ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Obdélník 9"/>
          <p:cNvSpPr/>
          <p:nvPr/>
        </p:nvSpPr>
        <p:spPr>
          <a:xfrm rot="1436789">
            <a:off x="2977230" y="5077350"/>
            <a:ext cx="1012692" cy="1591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</a:t>
            </a:r>
            <a:endParaRPr lang="cs-CZ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Obdélník 10"/>
          <p:cNvSpPr/>
          <p:nvPr/>
        </p:nvSpPr>
        <p:spPr>
          <a:xfrm rot="19790581">
            <a:off x="822776" y="127264"/>
            <a:ext cx="1012692" cy="15912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B</a:t>
            </a:r>
            <a:endParaRPr lang="cs-CZ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946" y="2152333"/>
            <a:ext cx="2512967" cy="446749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4264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8"/>
    </mc:Choice>
    <mc:Fallback xmlns="">
      <p:transition spd="slow" advTm="527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69" y="720788"/>
            <a:ext cx="9579429" cy="537792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3" name="Obdélník 2"/>
          <p:cNvSpPr/>
          <p:nvPr/>
        </p:nvSpPr>
        <p:spPr>
          <a:xfrm rot="1436789">
            <a:off x="9673478" y="836234"/>
            <a:ext cx="1012692" cy="209288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30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A</a:t>
            </a:r>
            <a:endParaRPr lang="cs-CZ" sz="13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 rot="20693005">
            <a:off x="441831" y="459178"/>
            <a:ext cx="997389" cy="3570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13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E</a:t>
            </a:r>
            <a:endParaRPr lang="cs-CZ" sz="13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  <a:p>
            <a:pPr algn="ctr"/>
            <a:endParaRPr lang="cs-CZ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 rot="20503942">
            <a:off x="9714417" y="4124627"/>
            <a:ext cx="949299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13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</a:rPr>
              <a:t>F</a:t>
            </a:r>
            <a:endParaRPr lang="cs-CZ" sz="13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1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0"/>
    </mc:Choice>
    <mc:Fallback xmlns="">
      <p:transition spd="slow" advTm="573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733" y="60325"/>
            <a:ext cx="11607800" cy="1325563"/>
          </a:xfrm>
        </p:spPr>
        <p:txBody>
          <a:bodyPr>
            <a:normAutofit/>
          </a:bodyPr>
          <a:lstStyle/>
          <a:p>
            <a:r>
              <a:rPr lang="cs-CZ" sz="3200" b="1" i="1" dirty="0" smtClean="0">
                <a:solidFill>
                  <a:srgbClr val="C00000"/>
                </a:solidFill>
              </a:rPr>
              <a:t>				3.A   Adolf Dudek – Povídej pohádku </a:t>
            </a:r>
            <a:br>
              <a:rPr lang="cs-CZ" sz="3200" b="1" i="1" dirty="0" smtClean="0">
                <a:solidFill>
                  <a:srgbClr val="C00000"/>
                </a:solidFill>
              </a:rPr>
            </a:br>
            <a:r>
              <a:rPr lang="cs-CZ" sz="3200" b="1" i="1" dirty="0" smtClean="0">
                <a:solidFill>
                  <a:srgbClr val="C00000"/>
                </a:solidFill>
              </a:rPr>
              <a:t>								</a:t>
            </a:r>
            <a:r>
              <a:rPr lang="cs-CZ" sz="3200" b="1" i="1" dirty="0" err="1" smtClean="0">
                <a:solidFill>
                  <a:srgbClr val="C00000"/>
                </a:solidFill>
              </a:rPr>
              <a:t>tř.uč</a:t>
            </a:r>
            <a:r>
              <a:rPr lang="cs-CZ" sz="3200" b="1" i="1" dirty="0" smtClean="0">
                <a:solidFill>
                  <a:srgbClr val="C00000"/>
                </a:solidFill>
              </a:rPr>
              <a:t>. Mgr. Monika Černá</a:t>
            </a:r>
            <a:endParaRPr lang="cs-CZ" sz="3200" b="1" i="1" dirty="0">
              <a:solidFill>
                <a:srgbClr val="C00000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25529" y="1713046"/>
            <a:ext cx="6143625" cy="344905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953" y="1774524"/>
            <a:ext cx="7635580" cy="428664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4652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16">
        <p:fade/>
      </p:transition>
    </mc:Choice>
    <mc:Fallback xmlns="">
      <p:transition spd="med" advTm="591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31015" y="359248"/>
            <a:ext cx="112444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			3.B Bohumil Říha – Honzíkova cesta</a:t>
            </a:r>
          </a:p>
          <a:p>
            <a:r>
              <a:rPr lang="cs-CZ" sz="32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		 	      		tř. uč. Mgr. Daniela </a:t>
            </a:r>
            <a:r>
              <a:rPr lang="cs-CZ" sz="3200" b="1" i="1" dirty="0" err="1" smtClean="0">
                <a:solidFill>
                  <a:srgbClr val="C00000"/>
                </a:solidFill>
                <a:latin typeface="+mj-lt"/>
              </a:rPr>
              <a:t>Korpasová</a:t>
            </a:r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  </a:t>
            </a:r>
            <a:endParaRPr lang="cs-CZ" sz="3200" dirty="0">
              <a:latin typeface="+mj-lt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86025" y="1724412"/>
            <a:ext cx="6459430" cy="3626347"/>
          </a:xfrm>
          <a:prstGeom prst="rect">
            <a:avLst/>
          </a:prstGeom>
          <a:ln w="38100">
            <a:solidFill>
              <a:srgbClr val="FF9966"/>
            </a:solidFill>
          </a:ln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1371" y="2681622"/>
            <a:ext cx="5059680" cy="2840522"/>
          </a:xfrm>
          <a:prstGeom prst="rect">
            <a:avLst/>
          </a:prstGeom>
          <a:ln w="38100">
            <a:solidFill>
              <a:srgbClr val="FF9966"/>
            </a:solidFill>
          </a:ln>
        </p:spPr>
      </p:pic>
      <p:sp>
        <p:nvSpPr>
          <p:cNvPr id="5" name="AutoShape 8" descr="Panenka kluk Honzík česky mluvící | wikyhracky.cz"/>
          <p:cNvSpPr>
            <a:spLocks noChangeAspect="1" noChangeArrowheads="1"/>
          </p:cNvSpPr>
          <p:nvPr/>
        </p:nvSpPr>
        <p:spPr bwMode="auto">
          <a:xfrm>
            <a:off x="6216740" y="218984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741" y="1487844"/>
            <a:ext cx="3873137" cy="5164183"/>
          </a:xfrm>
          <a:prstGeom prst="rect">
            <a:avLst/>
          </a:prstGeom>
          <a:ln w="38100">
            <a:solidFill>
              <a:srgbClr val="FF9966"/>
            </a:solidFill>
          </a:ln>
        </p:spPr>
      </p:pic>
    </p:spTree>
    <p:extLst>
      <p:ext uri="{BB962C8B-B14F-4D97-AF65-F5344CB8AC3E}">
        <p14:creationId xmlns:p14="http://schemas.microsoft.com/office/powerpoint/2010/main" val="2794548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80" advTm="5022">
        <p:fade/>
      </p:transition>
    </mc:Choice>
    <mc:Fallback xmlns="">
      <p:transition advTm="50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5664" y="159084"/>
            <a:ext cx="113622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4.B Adrián Macho – Gerda, příběh velryby</a:t>
            </a:r>
          </a:p>
          <a:p>
            <a:r>
              <a:rPr lang="cs-CZ" sz="32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					</a:t>
            </a:r>
            <a:r>
              <a:rPr lang="cs-CZ" sz="3200" b="1" i="1" dirty="0" err="1" smtClean="0">
                <a:solidFill>
                  <a:srgbClr val="C00000"/>
                </a:solidFill>
                <a:latin typeface="+mj-lt"/>
              </a:rPr>
              <a:t>tř.uč</a:t>
            </a:r>
            <a:r>
              <a:rPr lang="cs-CZ" sz="3200" b="1" i="1" dirty="0">
                <a:solidFill>
                  <a:srgbClr val="C00000"/>
                </a:solidFill>
                <a:latin typeface="+mj-lt"/>
              </a:rPr>
              <a:t>. Mgr. </a:t>
            </a:r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Nataša </a:t>
            </a:r>
            <a:r>
              <a:rPr lang="cs-CZ" sz="3200" b="1" i="1" dirty="0" err="1" smtClean="0">
                <a:solidFill>
                  <a:srgbClr val="C00000"/>
                </a:solidFill>
                <a:latin typeface="+mj-lt"/>
              </a:rPr>
              <a:t>Dziadziová</a:t>
            </a:r>
            <a:endParaRPr lang="cs-CZ" sz="3200" dirty="0">
              <a:latin typeface="+mj-lt"/>
            </a:endParaRPr>
          </a:p>
        </p:txBody>
      </p:sp>
      <p:sp>
        <p:nvSpPr>
          <p:cNvPr id="4" name="AutoShape 2" descr="Vektorové sova sedící na větvi stromu. roztomilý sova kreslená obrazy na  stěnu • obrazy podezřelý, křídlo, mrkání | myloview.c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" name="AutoShape 4" descr="Vektorové sova sedící na větvi stromu. roztomilý sova kreslená obrazy na  stěnu • obrazy podezřelý, křídlo, mrkání | myloview.c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6" descr="Vektorové sova sedící na větvi stromu. roztomilý sova kreslená obrazy na  stěnu • obrazy podezřelý, křídlo, mrkání | myloview.c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AutoShape 10" descr="Sova Oči Drát Kreslená - Vektorová grafika zdarma na Pixabay"/>
          <p:cNvSpPr>
            <a:spLocks noChangeAspect="1" noChangeArrowheads="1"/>
          </p:cNvSpPr>
          <p:nvPr/>
        </p:nvSpPr>
        <p:spPr bwMode="auto">
          <a:xfrm>
            <a:off x="8712330" y="5242423"/>
            <a:ext cx="127743" cy="12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" name="AutoShape 4" descr="Pohádky ze staré půdy - Iva Hoňková | Knihy Dobrovský"/>
          <p:cNvSpPr>
            <a:spLocks noChangeAspect="1" noChangeArrowheads="1"/>
          </p:cNvSpPr>
          <p:nvPr/>
        </p:nvSpPr>
        <p:spPr bwMode="auto">
          <a:xfrm>
            <a:off x="612775" y="46388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4690" y="1650098"/>
            <a:ext cx="5842121" cy="4381591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103" y="1545227"/>
            <a:ext cx="6858000" cy="514350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24009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32">
        <p:fade/>
      </p:transition>
    </mc:Choice>
    <mc:Fallback xmlns="">
      <p:transition spd="med" advTm="58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302775"/>
            <a:ext cx="11164388" cy="6267727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21667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2"/>
    </mc:Choice>
    <mc:Fallback xmlns="">
      <p:transition spd="slow" advTm="5922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550333" y="308619"/>
            <a:ext cx="108059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5.A Zdeněk Svěrák- Jaké je to asi v Čudu</a:t>
            </a:r>
          </a:p>
          <a:p>
            <a:r>
              <a:rPr lang="cs-CZ" sz="3200" b="1" i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                                  		</a:t>
            </a:r>
            <a:r>
              <a:rPr lang="cs-CZ" sz="3200" b="1" i="1" dirty="0" err="1" smtClean="0">
                <a:solidFill>
                  <a:srgbClr val="C00000"/>
                </a:solidFill>
                <a:latin typeface="+mj-lt"/>
              </a:rPr>
              <a:t>tř.uč</a:t>
            </a:r>
            <a:r>
              <a:rPr lang="cs-CZ" sz="3200" b="1" i="1" dirty="0">
                <a:solidFill>
                  <a:srgbClr val="C00000"/>
                </a:solidFill>
                <a:latin typeface="+mj-lt"/>
              </a:rPr>
              <a:t>. </a:t>
            </a:r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Mgr. Gabriela Buriánová</a:t>
            </a:r>
            <a:endParaRPr lang="cs-CZ" sz="3200" dirty="0">
              <a:latin typeface="+mj-lt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399" y="2488627"/>
            <a:ext cx="7433921" cy="417343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026" name="Picture 2" descr="Jaké je to asi v Čudu: pohádky, písničky a povídky pro děti od 8 let, 2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87" y="1385838"/>
            <a:ext cx="3776597" cy="2829112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93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67">
        <p:fade/>
      </p:transition>
    </mc:Choice>
    <mc:Fallback xmlns="">
      <p:transition spd="med" advTm="58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41620" y="323334"/>
            <a:ext cx="111714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5.B Zuzana Pospíšilová – Detektivové a narozeninový případ </a:t>
            </a:r>
          </a:p>
          <a:p>
            <a:pPr algn="r"/>
            <a:r>
              <a:rPr lang="cs-CZ" sz="3200" b="1" i="1" dirty="0">
                <a:solidFill>
                  <a:srgbClr val="C00000"/>
                </a:solidFill>
                <a:latin typeface="+mj-lt"/>
              </a:rPr>
              <a:t>	</a:t>
            </a:r>
            <a:r>
              <a:rPr lang="cs-CZ" sz="3200" b="1" i="1" dirty="0" smtClean="0">
                <a:solidFill>
                  <a:srgbClr val="C00000"/>
                </a:solidFill>
                <a:latin typeface="+mj-lt"/>
              </a:rPr>
              <a:t>					 Mgr. Pavla </a:t>
            </a:r>
            <a:r>
              <a:rPr lang="cs-CZ" sz="3200" b="1" i="1" dirty="0" err="1" smtClean="0">
                <a:solidFill>
                  <a:srgbClr val="C00000"/>
                </a:solidFill>
                <a:latin typeface="+mj-lt"/>
              </a:rPr>
              <a:t>Korynta</a:t>
            </a:r>
            <a:endParaRPr lang="cs-CZ" sz="3200" dirty="0">
              <a:latin typeface="+mj-lt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" y="1574227"/>
            <a:ext cx="7315200" cy="410677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76" y="3864430"/>
            <a:ext cx="3509553" cy="263216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22022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96">
        <p:fade/>
      </p:transition>
    </mc:Choice>
    <mc:Fallback xmlns="">
      <p:transition spd="med" advTm="50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8" y="400594"/>
            <a:ext cx="3193143" cy="239485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8" y="3230879"/>
            <a:ext cx="4341225" cy="325591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450" y="322217"/>
            <a:ext cx="6866706" cy="385499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47678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2"/>
    </mc:Choice>
    <mc:Fallback xmlns="">
      <p:transition spd="slow" advTm="610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</TotalTime>
  <Words>146</Words>
  <Application>Microsoft Office PowerPoint</Application>
  <PresentationFormat>Širokoúhlá obrazovka</PresentationFormat>
  <Paragraphs>62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Motiv Office</vt:lpstr>
      <vt:lpstr>Slovenská pedagogická knižnica v Bratislave a  Knihovna Jiřího Mahena v Brně vyhlašují k Medzinárodnímu měsíci školních knihoven 2023  14. ročník česko-slovenského projektu  pro základní školy a osmiletá gymnázia   Záložka do knihy spojuje školy:  Inspirující svět pohádek, básní a příběhů. </vt:lpstr>
      <vt:lpstr>Základní škola a Mateřská škola, U Studny, Karviná, příspěvková organizace Centrum 2290/14 734 01 Karviná – Mizerov Česká republika   Základná škola Jaroslava Simana Okróbrová 16 973 46 Valaská Slovenská republika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3.A   Adolf Dudek – Povídej pohádku          tř.uč. Mgr. Monika Černá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Slovenská pedagogická knižnica v Bratislave a  Knižnica Jiřího Mahena v Brne vyhlasujú k Medzinárodnému mesiacu školských knižníc 2020  11. ročník česko-slovenského projektu  pre základné školy a osemročné gymnáziá   Záložka do knihy spája školy:  Radosť z čítania ukrytá vo veršoch básní  alebo v próze</dc:title>
  <dc:creator>Jana Čechovská</dc:creator>
  <cp:lastModifiedBy>Jana Čechovská</cp:lastModifiedBy>
  <cp:revision>93</cp:revision>
  <dcterms:created xsi:type="dcterms:W3CDTF">2020-09-19T14:11:35Z</dcterms:created>
  <dcterms:modified xsi:type="dcterms:W3CDTF">2023-10-23T16:53:32Z</dcterms:modified>
</cp:coreProperties>
</file>